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92" r:id="rId3"/>
    <p:sldId id="393" r:id="rId4"/>
    <p:sldId id="370" r:id="rId5"/>
    <p:sldId id="371" r:id="rId6"/>
    <p:sldId id="372" r:id="rId7"/>
    <p:sldId id="373" r:id="rId8"/>
    <p:sldId id="374" r:id="rId9"/>
    <p:sldId id="394" r:id="rId10"/>
    <p:sldId id="391" r:id="rId11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12" userDrawn="1">
          <p15:clr>
            <a:srgbClr val="A4A3A4"/>
          </p15:clr>
        </p15:guide>
        <p15:guide id="2" pos="6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F37"/>
    <a:srgbClr val="EA421F"/>
    <a:srgbClr val="A50021"/>
    <a:srgbClr val="009999"/>
    <a:srgbClr val="660066"/>
    <a:srgbClr val="6A2C91"/>
    <a:srgbClr val="004531"/>
    <a:srgbClr val="1CB12C"/>
    <a:srgbClr val="B19B54"/>
    <a:srgbClr val="B1A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69160" autoAdjust="0"/>
  </p:normalViewPr>
  <p:slideViewPr>
    <p:cSldViewPr>
      <p:cViewPr varScale="1">
        <p:scale>
          <a:sx n="27" d="100"/>
          <a:sy n="27" d="100"/>
        </p:scale>
        <p:origin x="1104" y="29"/>
      </p:cViewPr>
      <p:guideLst>
        <p:guide orient="horz" pos="3312"/>
        <p:guide pos="6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9400B6-2211-3444-A485-C2AC9D8C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90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85325" indent="-302047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8192" indent="-241638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91468" indent="-241638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4744" indent="-241638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58022" indent="-2416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41298" indent="-2416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24574" indent="-2416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07851" indent="-24163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3A085B-84A7-2A4C-B504-0B3B14121FC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05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in poverty - Small Area Income and Poverty Estimates (SAIPE), 2016 - Under 18 in Poverty Count &amp; ACS for denominator</a:t>
            </a:r>
          </a:p>
          <a:p>
            <a:endParaRPr lang="en-US" dirty="0"/>
          </a:p>
          <a:p>
            <a:r>
              <a:rPr lang="en-US" dirty="0"/>
              <a:t>Unemployment Rate Bureau of Labor Statistics, 2016</a:t>
            </a:r>
          </a:p>
          <a:p>
            <a:endParaRPr lang="en-US" dirty="0"/>
          </a:p>
          <a:p>
            <a:r>
              <a:rPr lang="en-US" dirty="0"/>
              <a:t>High Housing Cost Burden U.S. Census Bureau, </a:t>
            </a:r>
            <a:r>
              <a:rPr lang="en-US" i="1" dirty="0"/>
              <a:t>American Community Survey 2012-2016 5 year estimates, table B25106 </a:t>
            </a:r>
            <a:r>
              <a:rPr lang="en-US" dirty="0"/>
              <a:t>(more than 30% of income spent)</a:t>
            </a:r>
          </a:p>
          <a:p>
            <a:endParaRPr lang="en-US" dirty="0"/>
          </a:p>
          <a:p>
            <a:r>
              <a:rPr lang="en-US" u="sng" dirty="0"/>
              <a:t>Teens not in school and not working</a:t>
            </a:r>
            <a:r>
              <a:rPr lang="en-US" dirty="0"/>
              <a:t> – Teens age 16-19 who were not enrolled in school, unemployed, and not in the labor force.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U.S. Census Bureau, American Community Survey 2012-2016 5 year estimates, table B14005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Fourth graders not proficient in reading </a:t>
            </a:r>
            <a:r>
              <a:rPr lang="en-US" dirty="0"/>
              <a:t>add levels 1-3 equivalent to inadequate, below satisfactory, satisfactory on the Florida Standard Assessment [FSA]). SOURCE: FLDOE Spring 2016</a:t>
            </a:r>
          </a:p>
          <a:p>
            <a:endParaRPr lang="en-US" dirty="0"/>
          </a:p>
          <a:p>
            <a:r>
              <a:rPr lang="en-US" b="1" dirty="0"/>
              <a:t>Eighth graders not proficient in math </a:t>
            </a:r>
            <a:r>
              <a:rPr lang="en-US" dirty="0"/>
              <a:t>FLDOE Spring 2016 (add levels 1-3 equivalent to inadequate, below satisfactory, satisfactory on the FSA)</a:t>
            </a:r>
          </a:p>
          <a:p>
            <a:endParaRPr lang="en-US" dirty="0"/>
          </a:p>
          <a:p>
            <a:pPr defTabSz="947044">
              <a:defRPr/>
            </a:pPr>
            <a:r>
              <a:rPr lang="en-US" b="1" dirty="0"/>
              <a:t>High school students not graduating on time </a:t>
            </a:r>
            <a:r>
              <a:rPr lang="en-US" dirty="0"/>
              <a:t>The percent of high school students not graduating on time as defined by the Federal Graduation Rate.</a:t>
            </a:r>
          </a:p>
          <a:p>
            <a:r>
              <a:rPr lang="en-US" dirty="0"/>
              <a:t>SOURCE: FLDOE, 2015-2016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77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 birthweight babies - Florida Community Health Assessment Resource Tool Set (CHARTS), 2016</a:t>
            </a:r>
          </a:p>
          <a:p>
            <a:endParaRPr lang="en-US" dirty="0"/>
          </a:p>
          <a:p>
            <a:r>
              <a:rPr lang="en-US" dirty="0"/>
              <a:t>Children Without Health Insurance: Small Area Health Insurance Estimates [SAHIE], 2015 - Under 18 Uninsured</a:t>
            </a:r>
          </a:p>
          <a:p>
            <a:endParaRPr lang="en-US" dirty="0"/>
          </a:p>
          <a:p>
            <a:r>
              <a:rPr lang="en-US" u="sng" dirty="0"/>
              <a:t>Overweight and obese 1</a:t>
            </a:r>
            <a:r>
              <a:rPr lang="en-US" u="sng" baseline="30000" dirty="0"/>
              <a:t>st</a:t>
            </a:r>
            <a:r>
              <a:rPr lang="en-US" u="sng" dirty="0"/>
              <a:t>, 3</a:t>
            </a:r>
            <a:r>
              <a:rPr lang="en-US" u="sng" baseline="30000" dirty="0"/>
              <a:t>rd</a:t>
            </a:r>
            <a:r>
              <a:rPr lang="en-US" u="sng" dirty="0"/>
              <a:t>, and 6</a:t>
            </a:r>
            <a:r>
              <a:rPr lang="en-US" u="sng" baseline="30000" dirty="0"/>
              <a:t>th</a:t>
            </a:r>
            <a:r>
              <a:rPr lang="en-US" u="sng" dirty="0"/>
              <a:t> grade students</a:t>
            </a:r>
            <a:r>
              <a:rPr lang="en-US" dirty="0"/>
              <a:t> – The total 1</a:t>
            </a:r>
            <a:r>
              <a:rPr lang="en-US" baseline="30000" dirty="0"/>
              <a:t>st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, and 6</a:t>
            </a:r>
            <a:r>
              <a:rPr lang="en-US" baseline="30000" dirty="0"/>
              <a:t>th</a:t>
            </a:r>
            <a:r>
              <a:rPr lang="en-US" dirty="0"/>
              <a:t> grade students with a body mass index greater than or equal to the 85</a:t>
            </a:r>
            <a:r>
              <a:rPr lang="en-US" baseline="30000" dirty="0"/>
              <a:t>th</a:t>
            </a:r>
            <a:r>
              <a:rPr lang="en-US" dirty="0"/>
              <a:t> percentile. Florida DOH.</a:t>
            </a:r>
          </a:p>
          <a:p>
            <a:endParaRPr lang="en-US" dirty="0"/>
          </a:p>
          <a:p>
            <a:r>
              <a:rPr lang="en-US" dirty="0"/>
              <a:t>High School Teens who Used Alcohol or any Illicit Drug in the Past 30 Days Source: Florida Youth Substance Abuse Survey (FYSAS),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17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in Single Parent Families - ACS, 2012-2016 B09002 Male Householder and Female Householder (no wife/husband present respectively)</a:t>
            </a:r>
          </a:p>
          <a:p>
            <a:endParaRPr lang="en-US" dirty="0"/>
          </a:p>
          <a:p>
            <a:pPr defTabSz="947044">
              <a:defRPr/>
            </a:pPr>
            <a:r>
              <a:rPr lang="en-US" dirty="0"/>
              <a:t>Children Living in High Poverty Areas- Special Analysis by the Population Reference Bureau (PRB), 2012-2016 (Provided by Jean) &amp; ACS for denominator</a:t>
            </a:r>
          </a:p>
          <a:p>
            <a:endParaRPr lang="en-US" dirty="0"/>
          </a:p>
          <a:p>
            <a:r>
              <a:rPr lang="en-US" dirty="0"/>
              <a:t>Children with Verified Maltreatment- Number of Children with Verified Maltreatment, FY 2016-2017 (Provided by Lana)</a:t>
            </a:r>
          </a:p>
          <a:p>
            <a:endParaRPr lang="en-US" dirty="0"/>
          </a:p>
          <a:p>
            <a:r>
              <a:rPr lang="en-US" dirty="0"/>
              <a:t>Youth contacts in the juvenile justice system, 2016-2017 - FLDJJ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400B6-2211-3444-A485-C2AC9D8C032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6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2438425"/>
            <a:ext cx="79248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3600" y="3886200"/>
            <a:ext cx="5689600" cy="1752600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2DEE-6492-094E-AAC7-2E4EE9B2D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0B0A2-939D-7C4E-8BB9-8CE432BC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1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800" y="609600"/>
            <a:ext cx="2209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609600"/>
            <a:ext cx="6426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CE0A-6AE6-B347-89B7-9303C09F3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8839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438400" y="1981200"/>
            <a:ext cx="8839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B1E46-1B9C-E24D-AD91-10618C19B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8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C2B06-5BCB-034D-ABE7-F7CC28F8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EEDB-75EF-794E-9873-E9419B970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981200"/>
            <a:ext cx="4318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981200"/>
            <a:ext cx="4318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D6768-8662-9046-9EB0-1B383CE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B6561-5752-0A4D-A938-800417FC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FD76D-0064-5C44-8F6C-4396E4581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66796-28F4-4C42-81F3-550A7AE65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6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C9F55-639E-C746-85AB-FBEA82FDE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1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8AD98-F1F0-9447-9AC5-DE66EC80B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6096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981200"/>
            <a:ext cx="883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8FB38B-7E8D-3144-AA06-D1482E9B9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04800" y="0"/>
            <a:ext cx="1422400" cy="6858000"/>
          </a:xfrm>
          <a:prstGeom prst="rect">
            <a:avLst/>
          </a:prstGeom>
          <a:solidFill>
            <a:srgbClr val="78BF37"/>
          </a:solidFill>
          <a:ln>
            <a:noFill/>
          </a:ln>
        </p:spPr>
        <p:txBody>
          <a:bodyPr wrap="none" anchor="ctr"/>
          <a:lstStyle/>
          <a:p>
            <a:endParaRPr lang="en-US" sz="2400"/>
          </a:p>
        </p:txBody>
      </p:sp>
      <p:pic>
        <p:nvPicPr>
          <p:cNvPr id="1032" name="Picture 8" descr="CBCSvert REVERS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5943600"/>
            <a:ext cx="101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/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1" t="14423" r="21206"/>
          <a:stretch/>
        </p:blipFill>
        <p:spPr bwMode="auto">
          <a:xfrm>
            <a:off x="312355" y="0"/>
            <a:ext cx="1413804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ogo FKC FINAL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48400"/>
            <a:ext cx="2225661" cy="48260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 bwMode="auto">
          <a:xfrm>
            <a:off x="304800" y="1828800"/>
            <a:ext cx="142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A421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 userDrawn="1"/>
        </p:nvCxnSpPr>
        <p:spPr bwMode="auto">
          <a:xfrm>
            <a:off x="304800" y="1864521"/>
            <a:ext cx="142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453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A421F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8BF37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FloridaKIDSCOUNT" TargetMode="External"/><Relationship Id="rId2" Type="http://schemas.openxmlformats.org/officeDocument/2006/relationships/hyperlink" Target="http://floridakidscoun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9"/>
          <p:cNvSpPr>
            <a:spLocks noChangeArrowheads="1"/>
          </p:cNvSpPr>
          <p:nvPr/>
        </p:nvSpPr>
        <p:spPr bwMode="auto">
          <a:xfrm>
            <a:off x="1524000" y="1524000"/>
            <a:ext cx="9144000" cy="2438400"/>
          </a:xfrm>
          <a:prstGeom prst="rect">
            <a:avLst/>
          </a:prstGeom>
          <a:solidFill>
            <a:srgbClr val="00453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5362" name="Title 5"/>
          <p:cNvSpPr>
            <a:spLocks noGrp="1"/>
          </p:cNvSpPr>
          <p:nvPr>
            <p:ph type="ctrTitle"/>
          </p:nvPr>
        </p:nvSpPr>
        <p:spPr>
          <a:xfrm>
            <a:off x="5375331" y="1524000"/>
            <a:ext cx="5257800" cy="24384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Florida’s Child -  Well-being Indicators</a:t>
            </a:r>
            <a:endParaRPr lang="en-US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1752600" y="0"/>
            <a:ext cx="3429000" cy="6858000"/>
          </a:xfrm>
          <a:prstGeom prst="rect">
            <a:avLst/>
          </a:prstGeom>
          <a:solidFill>
            <a:srgbClr val="78BF37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15365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0" b="26394"/>
          <a:stretch/>
        </p:blipFill>
        <p:spPr bwMode="auto">
          <a:xfrm>
            <a:off x="1752600" y="1565807"/>
            <a:ext cx="3429000" cy="235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CBCShorzREVERSE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943625"/>
            <a:ext cx="28956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57800" y="3989173"/>
            <a:ext cx="5410200" cy="2543414"/>
          </a:xfrm>
        </p:spPr>
        <p:txBody>
          <a:bodyPr/>
          <a:lstStyle/>
          <a:p>
            <a:r>
              <a:rPr lang="en-US" dirty="0">
                <a:solidFill>
                  <a:srgbClr val="EA421F"/>
                </a:solidFill>
              </a:rPr>
              <a:t>Norín</a:t>
            </a:r>
            <a:r>
              <a:rPr lang="en-US" baseline="0" dirty="0">
                <a:solidFill>
                  <a:srgbClr val="EA421F"/>
                </a:solidFill>
              </a:rPr>
              <a:t> Dollard, Ph.D.</a:t>
            </a:r>
          </a:p>
          <a:p>
            <a:r>
              <a:rPr lang="en-US" sz="1800" dirty="0"/>
              <a:t>Department of Child &amp; Family Studies</a:t>
            </a:r>
          </a:p>
          <a:p>
            <a:r>
              <a:rPr lang="en-US" sz="1800" dirty="0"/>
              <a:t>Louis de la Parte Florida Mental Health Institute</a:t>
            </a:r>
          </a:p>
          <a:p>
            <a:r>
              <a:rPr lang="en-US" sz="1800" dirty="0"/>
              <a:t>College of Behavioral &amp; Community Sciences</a:t>
            </a:r>
          </a:p>
        </p:txBody>
      </p:sp>
      <p:pic>
        <p:nvPicPr>
          <p:cNvPr id="3" name="Picture 2" descr="logo FKC FINA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304800"/>
            <a:ext cx="3340100" cy="96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1524000" y="1524000"/>
            <a:ext cx="9144000" cy="76200"/>
          </a:xfrm>
          <a:prstGeom prst="rect">
            <a:avLst/>
          </a:prstGeom>
          <a:solidFill>
            <a:srgbClr val="EA42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886200"/>
            <a:ext cx="9144000" cy="76200"/>
          </a:xfrm>
          <a:prstGeom prst="rect">
            <a:avLst/>
          </a:prstGeom>
          <a:solidFill>
            <a:srgbClr val="EA42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6335" y="5567760"/>
            <a:ext cx="6915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Florida’s Children and Youth Cabinet</a:t>
            </a:r>
          </a:p>
          <a:p>
            <a:pPr algn="ctr"/>
            <a:r>
              <a:rPr lang="en-US" sz="2000" dirty="0"/>
              <a:t>June 27,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05200" y="762000"/>
            <a:ext cx="6629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r>
              <a:rPr lang="en-US" kern="0" dirty="0"/>
              <a:t>Contact us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71800" y="1981200"/>
            <a:ext cx="7696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421F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8BF37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600" kern="0" dirty="0"/>
              <a:t>Norín Dollard email me at  </a:t>
            </a:r>
            <a:r>
              <a:rPr lang="en-US" sz="2600" kern="0" dirty="0">
                <a:hlinkClick r:id="rId2"/>
              </a:rPr>
              <a:t>dollard@usf.edu </a:t>
            </a:r>
            <a:r>
              <a:rPr lang="en-US" sz="2600" kern="0" dirty="0"/>
              <a:t>or phone (813) 974-3761</a:t>
            </a:r>
            <a:endParaRPr lang="en-US" sz="2600" kern="0" dirty="0">
              <a:hlinkClick r:id="rId2"/>
            </a:endParaRPr>
          </a:p>
          <a:p>
            <a:r>
              <a:rPr lang="en-US" sz="2600" kern="0" dirty="0"/>
              <a:t>Visit us at </a:t>
            </a:r>
            <a:r>
              <a:rPr lang="en-US" sz="2600" kern="0" dirty="0">
                <a:hlinkClick r:id="rId2"/>
              </a:rPr>
              <a:t>http://floridakidscount.org</a:t>
            </a:r>
            <a:endParaRPr lang="en-US" sz="2600" kern="0" dirty="0"/>
          </a:p>
          <a:p>
            <a:r>
              <a:rPr lang="en-US" sz="2600" kern="0" dirty="0"/>
              <a:t>Like us at </a:t>
            </a:r>
            <a:r>
              <a:rPr lang="en-US" sz="2600" kern="0" dirty="0">
                <a:hlinkClick r:id="rId3"/>
              </a:rPr>
              <a:t>https://www.facebook.com/FloridaKIDSCOUNT</a:t>
            </a:r>
            <a:endParaRPr lang="en-US" sz="2600" kern="0" dirty="0"/>
          </a:p>
          <a:p>
            <a:r>
              <a:rPr lang="en-US" sz="2600" kern="0" dirty="0"/>
              <a:t>Follow us @</a:t>
            </a:r>
            <a:r>
              <a:rPr lang="en-US" sz="2600" kern="0" dirty="0" err="1"/>
              <a:t>FLKidsCount</a:t>
            </a:r>
            <a:endParaRPr lang="en-US" sz="2600" kern="0" dirty="0"/>
          </a:p>
        </p:txBody>
      </p:sp>
    </p:spTree>
    <p:extLst>
      <p:ext uri="{BB962C8B-B14F-4D97-AF65-F5344CB8AC3E}">
        <p14:creationId xmlns:p14="http://schemas.microsoft.com/office/powerpoint/2010/main" val="16071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to the data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Cindi Shockley, AA – Data manager</a:t>
            </a:r>
          </a:p>
          <a:p>
            <a:r>
              <a:rPr lang="en-US" dirty="0"/>
              <a:t>Marie </a:t>
            </a:r>
            <a:r>
              <a:rPr lang="en-US" dirty="0" err="1"/>
              <a:t>Tapanes</a:t>
            </a:r>
            <a:r>
              <a:rPr lang="en-US" dirty="0"/>
              <a:t> Gutierrez, PhD - Analyst</a:t>
            </a:r>
          </a:p>
        </p:txBody>
      </p:sp>
    </p:spTree>
    <p:extLst>
      <p:ext uri="{BB962C8B-B14F-4D97-AF65-F5344CB8AC3E}">
        <p14:creationId xmlns:p14="http://schemas.microsoft.com/office/powerpoint/2010/main" val="239666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Adopted the Casey measures to see how Florida compares to other states</a:t>
            </a:r>
          </a:p>
          <a:p>
            <a:r>
              <a:rPr lang="en-US" dirty="0"/>
              <a:t>Present the county version</a:t>
            </a:r>
          </a:p>
          <a:p>
            <a:r>
              <a:rPr lang="en-US" dirty="0"/>
              <a:t>Discussion of next steps</a:t>
            </a:r>
          </a:p>
        </p:txBody>
      </p:sp>
    </p:spTree>
    <p:extLst>
      <p:ext uri="{BB962C8B-B14F-4D97-AF65-F5344CB8AC3E}">
        <p14:creationId xmlns:p14="http://schemas.microsoft.com/office/powerpoint/2010/main" val="3335162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124200" y="609600"/>
            <a:ext cx="7391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r>
              <a:rPr lang="en-US" kern="0" dirty="0">
                <a:solidFill>
                  <a:srgbClr val="EA42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Florida Child Well-Being Index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52800" y="1981200"/>
            <a:ext cx="66294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421F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8BF37"/>
              </a:buClr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kern="0"/>
              <a:t>Get your county’s at floridakidscount.org</a:t>
            </a:r>
            <a:endParaRPr lang="en-US" kern="0" dirty="0"/>
          </a:p>
        </p:txBody>
      </p:sp>
      <p:sp>
        <p:nvSpPr>
          <p:cNvPr id="4" name="Explosion 2 3"/>
          <p:cNvSpPr/>
          <p:nvPr/>
        </p:nvSpPr>
        <p:spPr bwMode="auto">
          <a:xfrm rot="1282056">
            <a:off x="5842149" y="2765207"/>
            <a:ext cx="4593899" cy="2819400"/>
          </a:xfrm>
          <a:prstGeom prst="irregularSeal2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NOW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AVAILABLE!!</a:t>
            </a:r>
          </a:p>
        </p:txBody>
      </p:sp>
    </p:spTree>
    <p:extLst>
      <p:ext uri="{BB962C8B-B14F-4D97-AF65-F5344CB8AC3E}">
        <p14:creationId xmlns:p14="http://schemas.microsoft.com/office/powerpoint/2010/main" val="1909255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030893"/>
              </p:ext>
            </p:extLst>
          </p:nvPr>
        </p:nvGraphicFramePr>
        <p:xfrm>
          <a:off x="2895600" y="828028"/>
          <a:ext cx="7620000" cy="6029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78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1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3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Florida</a:t>
                      </a:r>
                    </a:p>
                  </a:txBody>
                  <a:tcPr anchor="b"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67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Children in Poverty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694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25%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21%</a:t>
                      </a:r>
                    </a:p>
                    <a:p>
                      <a:pPr algn="ctr"/>
                      <a:r>
                        <a:rPr lang="en-US" sz="1400" dirty="0"/>
                        <a:t>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67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869,892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67">
                <a:tc gridSpan="7">
                  <a:txBody>
                    <a:bodyPr/>
                    <a:lstStyle/>
                    <a:p>
                      <a:r>
                        <a:rPr lang="en-US" dirty="0"/>
                        <a:t>Unemployment</a:t>
                      </a:r>
                      <a:r>
                        <a:rPr lang="en-US" baseline="0" dirty="0"/>
                        <a:t> Rate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694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5%</a:t>
                      </a:r>
                    </a:p>
                    <a:p>
                      <a:pPr algn="ctr"/>
                      <a:r>
                        <a:rPr lang="en-US" sz="1400" dirty="0"/>
                        <a:t>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67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480,368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67">
                <a:tc gridSpan="7">
                  <a:txBody>
                    <a:bodyPr/>
                    <a:lstStyle/>
                    <a:p>
                      <a:r>
                        <a:rPr lang="en-US" dirty="0"/>
                        <a:t>Children Living in Households with a High Housing Cost Burden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1694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43%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2007-2011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37%</a:t>
                      </a:r>
                    </a:p>
                    <a:p>
                      <a:pPr algn="ctr"/>
                      <a:r>
                        <a:rPr lang="en-US" sz="1400" dirty="0"/>
                        <a:t>2012-2016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67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2,754,755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67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Teens Not in School and Not Working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1694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2007-2011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8%</a:t>
                      </a:r>
                    </a:p>
                    <a:p>
                      <a:pPr algn="ctr"/>
                      <a:r>
                        <a:rPr lang="en-US" sz="1400" dirty="0"/>
                        <a:t>2012-2016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467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75,614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28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Economic Well-Being</a:t>
            </a:r>
          </a:p>
        </p:txBody>
      </p:sp>
    </p:spTree>
    <p:extLst>
      <p:ext uri="{BB962C8B-B14F-4D97-AF65-F5344CB8AC3E}">
        <p14:creationId xmlns:p14="http://schemas.microsoft.com/office/powerpoint/2010/main" val="337359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086135"/>
              </p:ext>
            </p:extLst>
          </p:nvPr>
        </p:nvGraphicFramePr>
        <p:xfrm>
          <a:off x="2895599" y="517345"/>
          <a:ext cx="7696200" cy="6340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9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67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1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Florida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66">
                <a:tc gridSpan="8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and 4 year</a:t>
                      </a:r>
                      <a:r>
                        <a:rPr lang="en-US" baseline="0" dirty="0"/>
                        <a:t> olds not enrolled in school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495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49%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2007-2011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49%</a:t>
                      </a:r>
                    </a:p>
                    <a:p>
                      <a:pPr algn="ctr"/>
                      <a:r>
                        <a:rPr lang="en-US" sz="1400" dirty="0"/>
                        <a:t>2012-2016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906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</a:t>
                      </a:r>
                      <a:r>
                        <a:rPr lang="en-US" sz="1400" baseline="0" dirty="0"/>
                        <a:t> 223,266</a:t>
                      </a:r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Unchanged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266">
                <a:tc gridSpan="8">
                  <a:txBody>
                    <a:bodyPr/>
                    <a:lstStyle/>
                    <a:p>
                      <a:r>
                        <a:rPr lang="en-US" dirty="0"/>
                        <a:t>Fourth Graders Not Proficient in English Language Arts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495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73%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2014-2015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74%</a:t>
                      </a:r>
                    </a:p>
                    <a:p>
                      <a:pPr algn="ctr"/>
                      <a:r>
                        <a:rPr lang="en-US" sz="1400" dirty="0"/>
                        <a:t>2015-2016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266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154,853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Worse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266">
                <a:tc gridSpan="8">
                  <a:txBody>
                    <a:bodyPr/>
                    <a:lstStyle/>
                    <a:p>
                      <a:r>
                        <a:rPr lang="en-US" dirty="0"/>
                        <a:t>Eighth</a:t>
                      </a:r>
                      <a:r>
                        <a:rPr lang="en-US" baseline="0" dirty="0"/>
                        <a:t> Graders Not Proficient in Math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49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81%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2014-2015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78%</a:t>
                      </a:r>
                    </a:p>
                    <a:p>
                      <a:pPr algn="ctr"/>
                      <a:r>
                        <a:rPr lang="en-US" sz="1400" dirty="0"/>
                        <a:t>2015-2016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906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105,044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266">
                <a:tc gridSpan="8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 Students Not Graduating</a:t>
                      </a:r>
                      <a:r>
                        <a:rPr lang="en-US" baseline="0" dirty="0"/>
                        <a:t> on Time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7495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26%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2011-2012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19%</a:t>
                      </a:r>
                    </a:p>
                    <a:p>
                      <a:pPr algn="ctr"/>
                      <a:r>
                        <a:rPr lang="en-US" sz="1400" dirty="0"/>
                        <a:t>2015-2016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266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</a:t>
                      </a:r>
                      <a:r>
                        <a:rPr lang="en-US" sz="1400" baseline="0" dirty="0"/>
                        <a:t> 38,214</a:t>
                      </a:r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31401" y="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409418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427728"/>
              </p:ext>
            </p:extLst>
          </p:nvPr>
        </p:nvGraphicFramePr>
        <p:xfrm>
          <a:off x="3124200" y="797128"/>
          <a:ext cx="7391400" cy="601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4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4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7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Florida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Low-Birthweight Babies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9%</a:t>
                      </a:r>
                    </a:p>
                    <a:p>
                      <a:pPr algn="ctr"/>
                      <a:r>
                        <a:rPr lang="en-US" sz="1400" dirty="0"/>
                        <a:t>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</a:t>
                      </a:r>
                      <a:r>
                        <a:rPr lang="en-US" sz="1400" baseline="0" dirty="0"/>
                        <a:t>19,61</a:t>
                      </a:r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Unchanged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dirty="0"/>
                        <a:t>Children</a:t>
                      </a:r>
                      <a:r>
                        <a:rPr lang="en-US" baseline="0" dirty="0"/>
                        <a:t> Without Health Insurance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2010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7%</a:t>
                      </a:r>
                    </a:p>
                    <a:p>
                      <a:pPr algn="ctr"/>
                      <a:r>
                        <a:rPr lang="en-US" sz="1400" dirty="0"/>
                        <a:t>2015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312,070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r>
                        <a:rPr lang="en-US" dirty="0"/>
                        <a:t>Overweight</a:t>
                      </a:r>
                      <a:r>
                        <a:rPr lang="en-US" baseline="0" dirty="0"/>
                        <a:t> &amp; Obese 1</a:t>
                      </a:r>
                      <a:r>
                        <a:rPr lang="en-US" baseline="30000" dirty="0"/>
                        <a:t>st</a:t>
                      </a:r>
                      <a:r>
                        <a:rPr lang="en-US" baseline="0" dirty="0"/>
                        <a:t>, 3</a:t>
                      </a:r>
                      <a:r>
                        <a:rPr lang="en-US" baseline="30000" dirty="0"/>
                        <a:t>rd</a:t>
                      </a:r>
                      <a:r>
                        <a:rPr lang="en-US" baseline="0" dirty="0"/>
                        <a:t> &amp; 6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Graders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2010-2011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35</a:t>
                      </a:r>
                    </a:p>
                    <a:p>
                      <a:pPr algn="ctr"/>
                      <a:r>
                        <a:rPr lang="en-US" sz="1400" dirty="0"/>
                        <a:t>2015-2016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199,422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Unchanged</a:t>
                      </a:r>
                      <a:r>
                        <a:rPr lang="en-US" baseline="0" dirty="0"/>
                        <a:t> (+/-1%)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Schoolers Who</a:t>
                      </a:r>
                      <a:r>
                        <a:rPr lang="en-US" baseline="0" dirty="0"/>
                        <a:t> Used Alcohol or Drugs (Past 30 Days)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40%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2012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33%</a:t>
                      </a:r>
                    </a:p>
                    <a:p>
                      <a:pPr algn="ctr"/>
                      <a:r>
                        <a:rPr lang="en-US" sz="1400" dirty="0"/>
                        <a:t>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4180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12,425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28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Health</a:t>
            </a:r>
          </a:p>
        </p:txBody>
      </p:sp>
    </p:spTree>
    <p:extLst>
      <p:ext uri="{BB962C8B-B14F-4D97-AF65-F5344CB8AC3E}">
        <p14:creationId xmlns:p14="http://schemas.microsoft.com/office/powerpoint/2010/main" val="373136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595653"/>
              </p:ext>
            </p:extLst>
          </p:nvPr>
        </p:nvGraphicFramePr>
        <p:xfrm>
          <a:off x="2971800" y="815781"/>
          <a:ext cx="7696200" cy="609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1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84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Florida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51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Children in Single</a:t>
                      </a:r>
                      <a:r>
                        <a:rPr lang="en-US" baseline="0" dirty="0"/>
                        <a:t>-Parent Families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158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34%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2007-2011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36%</a:t>
                      </a:r>
                    </a:p>
                    <a:p>
                      <a:pPr algn="ctr"/>
                      <a:r>
                        <a:rPr lang="en-US" sz="1400" dirty="0"/>
                        <a:t>2012-2016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451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FL1,258,425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Worse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451">
                <a:tc gridSpan="7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Children Living in High Poverty Areas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158">
                <a:tc gridSpan="4">
                  <a:txBody>
                    <a:bodyPr/>
                    <a:lstStyle/>
                    <a:p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11%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2007-2011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12%</a:t>
                      </a:r>
                    </a:p>
                    <a:p>
                      <a:pPr algn="ctr"/>
                      <a:r>
                        <a:rPr lang="en-US" sz="1400" dirty="0"/>
                        <a:t>2012-2016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451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500,585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Worse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451">
                <a:tc gridSpan="7">
                  <a:txBody>
                    <a:bodyPr/>
                    <a:lstStyle/>
                    <a:p>
                      <a:r>
                        <a:rPr lang="en-US" dirty="0"/>
                        <a:t>Children</a:t>
                      </a:r>
                      <a:r>
                        <a:rPr lang="en-US" baseline="0" dirty="0"/>
                        <a:t> with Verified Maltreatment (per 1,000)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158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9.3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2011-2012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8.3</a:t>
                      </a:r>
                    </a:p>
                    <a:p>
                      <a:pPr algn="ctr"/>
                      <a:r>
                        <a:rPr lang="en-US" sz="1400" dirty="0"/>
                        <a:t>2016-2017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451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34,481</a:t>
                      </a:r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Unchanged</a:t>
                      </a:r>
                      <a:r>
                        <a:rPr lang="en-US" baseline="0" dirty="0"/>
                        <a:t> (+/- 1)</a:t>
                      </a:r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451">
                <a:tc gridSpan="7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Youth with Juvenile Justice</a:t>
                      </a:r>
                      <a:r>
                        <a:rPr lang="en-US" baseline="0" dirty="0"/>
                        <a:t> Contacts</a:t>
                      </a:r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95486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Number of children</a:t>
                      </a:r>
                    </a:p>
                  </a:txBody>
                  <a:tcPr anchor="b"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30.0</a:t>
                      </a:r>
                    </a:p>
                    <a:p>
                      <a:pPr algn="ctr"/>
                      <a:r>
                        <a:rPr lang="en-US" sz="14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2011-2012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17.8</a:t>
                      </a:r>
                    </a:p>
                    <a:p>
                      <a:pPr algn="ctr"/>
                      <a:r>
                        <a:rPr lang="en-US" sz="1400" dirty="0"/>
                        <a:t>2016-2017</a:t>
                      </a:r>
                    </a:p>
                  </a:txBody>
                  <a:tcPr>
                    <a:lnT w="19050" cap="flat" cmpd="sng" algn="ctr">
                      <a:solidFill>
                        <a:srgbClr val="78BF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451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FL 33,389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Better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528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Family and Community</a:t>
            </a:r>
          </a:p>
        </p:txBody>
      </p:sp>
    </p:spTree>
    <p:extLst>
      <p:ext uri="{BB962C8B-B14F-4D97-AF65-F5344CB8AC3E}">
        <p14:creationId xmlns:p14="http://schemas.microsoft.com/office/powerpoint/2010/main" val="563895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areas are we missing?</a:t>
            </a:r>
          </a:p>
          <a:p>
            <a:r>
              <a:rPr lang="en-US" dirty="0"/>
              <a:t>Should we determine what indicators the Cabinet wants to drill down that encompasses the scope from prenatal care through programs supporting successful transition to self-sufficient adulthood?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965720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8C037"/>
      </a:accent1>
      <a:accent2>
        <a:srgbClr val="EA421F"/>
      </a:accent2>
      <a:accent3>
        <a:srgbClr val="0B5E40"/>
      </a:accent3>
      <a:accent4>
        <a:srgbClr val="870CC5"/>
      </a:accent4>
      <a:accent5>
        <a:srgbClr val="FEDA14"/>
      </a:accent5>
      <a:accent6>
        <a:srgbClr val="000000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30498</TotalTime>
  <Words>836</Words>
  <Application>Microsoft Office PowerPoint</Application>
  <PresentationFormat>Widescreen</PresentationFormat>
  <Paragraphs>196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Times New Roman</vt:lpstr>
      <vt:lpstr>Blank Presentation</vt:lpstr>
      <vt:lpstr>Florida’s Child -  Well-being Indicators</vt:lpstr>
      <vt:lpstr>Thanks to the data team</vt:lpstr>
      <vt:lpstr>Where are we now?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What’s next</vt:lpstr>
      <vt:lpstr>PowerPoint Presentation</vt:lpstr>
    </vt:vector>
  </TitlesOfParts>
  <Company>Dawn Khalil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Khalil</dc:creator>
  <cp:lastModifiedBy>Crews, Laney</cp:lastModifiedBy>
  <cp:revision>335</cp:revision>
  <cp:lastPrinted>2018-05-23T18:31:04Z</cp:lastPrinted>
  <dcterms:created xsi:type="dcterms:W3CDTF">2010-07-26T15:39:34Z</dcterms:created>
  <dcterms:modified xsi:type="dcterms:W3CDTF">2018-07-16T14:14:51Z</dcterms:modified>
</cp:coreProperties>
</file>